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63" r:id="rId4"/>
    <p:sldId id="308" r:id="rId5"/>
    <p:sldId id="294" r:id="rId6"/>
    <p:sldId id="288" r:id="rId7"/>
    <p:sldId id="289" r:id="rId8"/>
    <p:sldId id="290" r:id="rId9"/>
    <p:sldId id="295" r:id="rId10"/>
    <p:sldId id="305" r:id="rId11"/>
    <p:sldId id="291" r:id="rId12"/>
    <p:sldId id="292" r:id="rId13"/>
    <p:sldId id="293" r:id="rId14"/>
    <p:sldId id="296" r:id="rId15"/>
    <p:sldId id="303" r:id="rId16"/>
    <p:sldId id="297" r:id="rId17"/>
    <p:sldId id="299" r:id="rId18"/>
    <p:sldId id="304" r:id="rId19"/>
    <p:sldId id="306" r:id="rId20"/>
    <p:sldId id="307" r:id="rId21"/>
    <p:sldId id="262" r:id="rId22"/>
  </p:sldIdLst>
  <p:sldSz cx="12192000" cy="6858000"/>
  <p:notesSz cx="6858000" cy="9144000"/>
  <p:embeddedFontLst>
    <p:embeddedFont>
      <p:font typeface="思源黑体 Regular" panose="020B0500000000000000" charset="-122"/>
      <p:regular r:id="rId26"/>
    </p:embeddedFont>
    <p:embeddedFont>
      <p:font typeface="微软雅黑" panose="020B0503020204020204" charset="-122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5B6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96" d="100"/>
          <a:sy n="96" d="100"/>
        </p:scale>
        <p:origin x="72" y="56"/>
      </p:cViewPr>
      <p:guideLst>
        <p:guide orient="horz" pos="218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EB54E-4810-45CA-93D4-AAC60358F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93B2B6-BF4E-4C5F-A29D-051C368983F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://47.99.164.238:9090/swagger-ui.html#/" TargetMode="Externa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/>
          <p:nvPr/>
        </p:nvSpPr>
        <p:spPr>
          <a:xfrm rot="16200000">
            <a:off x="2667000" y="-2667000"/>
            <a:ext cx="6858000" cy="12192000"/>
          </a:xfrm>
          <a:custGeom>
            <a:avLst/>
            <a:gdLst>
              <a:gd name="connsiteX0" fmla="*/ 6239933 w 6858000"/>
              <a:gd name="connsiteY0" fmla="*/ 894663 h 12192000"/>
              <a:gd name="connsiteX1" fmla="*/ 5963337 w 6858000"/>
              <a:gd name="connsiteY1" fmla="*/ 618067 h 12192000"/>
              <a:gd name="connsiteX2" fmla="*/ 3849632 w 6858000"/>
              <a:gd name="connsiteY2" fmla="*/ 618067 h 12192000"/>
              <a:gd name="connsiteX3" fmla="*/ 3429001 w 6858000"/>
              <a:gd name="connsiteY3" fmla="*/ 1159933 h 12192000"/>
              <a:gd name="connsiteX4" fmla="*/ 3008370 w 6858000"/>
              <a:gd name="connsiteY4" fmla="*/ 618067 h 12192000"/>
              <a:gd name="connsiteX5" fmla="*/ 894664 w 6858000"/>
              <a:gd name="connsiteY5" fmla="*/ 618067 h 12192000"/>
              <a:gd name="connsiteX6" fmla="*/ 618068 w 6858000"/>
              <a:gd name="connsiteY6" fmla="*/ 894663 h 12192000"/>
              <a:gd name="connsiteX7" fmla="*/ 618067 w 6858000"/>
              <a:gd name="connsiteY7" fmla="*/ 11297336 h 12192000"/>
              <a:gd name="connsiteX8" fmla="*/ 894663 w 6858000"/>
              <a:gd name="connsiteY8" fmla="*/ 11573932 h 12192000"/>
              <a:gd name="connsiteX9" fmla="*/ 3008372 w 6858000"/>
              <a:gd name="connsiteY9" fmla="*/ 11573933 h 12192000"/>
              <a:gd name="connsiteX10" fmla="*/ 3429002 w 6858000"/>
              <a:gd name="connsiteY10" fmla="*/ 11032068 h 12192000"/>
              <a:gd name="connsiteX11" fmla="*/ 3849632 w 6858000"/>
              <a:gd name="connsiteY11" fmla="*/ 11573933 h 12192000"/>
              <a:gd name="connsiteX12" fmla="*/ 5963337 w 6858000"/>
              <a:gd name="connsiteY12" fmla="*/ 11573933 h 12192000"/>
              <a:gd name="connsiteX13" fmla="*/ 6239933 w 6858000"/>
              <a:gd name="connsiteY13" fmla="*/ 11297337 h 12192000"/>
              <a:gd name="connsiteX14" fmla="*/ 6858000 w 6858000"/>
              <a:gd name="connsiteY14" fmla="*/ 0 h 12192000"/>
              <a:gd name="connsiteX15" fmla="*/ 6858000 w 6858000"/>
              <a:gd name="connsiteY15" fmla="*/ 12192000 h 12192000"/>
              <a:gd name="connsiteX16" fmla="*/ 4329415 w 6858000"/>
              <a:gd name="connsiteY16" fmla="*/ 12192000 h 12192000"/>
              <a:gd name="connsiteX17" fmla="*/ 2528589 w 6858000"/>
              <a:gd name="connsiteY17" fmla="*/ 12192000 h 12192000"/>
              <a:gd name="connsiteX18" fmla="*/ 0 w 6858000"/>
              <a:gd name="connsiteY18" fmla="*/ 12191999 h 12192000"/>
              <a:gd name="connsiteX19" fmla="*/ 1 w 6858000"/>
              <a:gd name="connsiteY19" fmla="*/ 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2000">
                <a:moveTo>
                  <a:pt x="6239933" y="894663"/>
                </a:moveTo>
                <a:cubicBezTo>
                  <a:pt x="6239933" y="741903"/>
                  <a:pt x="6116097" y="618067"/>
                  <a:pt x="5963337" y="618067"/>
                </a:cubicBezTo>
                <a:lnTo>
                  <a:pt x="3849632" y="618067"/>
                </a:lnTo>
                <a:lnTo>
                  <a:pt x="3429001" y="1159933"/>
                </a:lnTo>
                <a:lnTo>
                  <a:pt x="3008370" y="618067"/>
                </a:lnTo>
                <a:lnTo>
                  <a:pt x="894664" y="618067"/>
                </a:lnTo>
                <a:cubicBezTo>
                  <a:pt x="741904" y="618067"/>
                  <a:pt x="618068" y="741903"/>
                  <a:pt x="618068" y="894663"/>
                </a:cubicBezTo>
                <a:lnTo>
                  <a:pt x="618067" y="11297336"/>
                </a:lnTo>
                <a:cubicBezTo>
                  <a:pt x="618067" y="11450096"/>
                  <a:pt x="741903" y="11573932"/>
                  <a:pt x="894663" y="11573932"/>
                </a:cubicBezTo>
                <a:lnTo>
                  <a:pt x="3008372" y="11573933"/>
                </a:lnTo>
                <a:lnTo>
                  <a:pt x="3429002" y="11032068"/>
                </a:lnTo>
                <a:lnTo>
                  <a:pt x="3849632" y="11573933"/>
                </a:lnTo>
                <a:lnTo>
                  <a:pt x="5963337" y="11573933"/>
                </a:lnTo>
                <a:cubicBezTo>
                  <a:pt x="6116097" y="11573933"/>
                  <a:pt x="6239933" y="11450097"/>
                  <a:pt x="6239933" y="11297337"/>
                </a:cubicBezTo>
                <a:close/>
                <a:moveTo>
                  <a:pt x="6858000" y="0"/>
                </a:moveTo>
                <a:lnTo>
                  <a:pt x="6858000" y="12192000"/>
                </a:lnTo>
                <a:lnTo>
                  <a:pt x="4329415" y="12192000"/>
                </a:lnTo>
                <a:lnTo>
                  <a:pt x="2528589" y="12192000"/>
                </a:lnTo>
                <a:lnTo>
                  <a:pt x="0" y="12191999"/>
                </a:lnTo>
                <a:lnTo>
                  <a:pt x="1" y="0"/>
                </a:lnTo>
                <a:close/>
              </a:path>
            </a:pathLst>
          </a:cu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567425" y="2048887"/>
            <a:ext cx="508550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BUSINESS REPORT TEMPLATE</a:t>
            </a: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rgbClr val="2E75B6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308858" y="3662171"/>
            <a:ext cx="757428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A designer can use default text to simulate what text would look like. If it is not real text. A designer can use default text to simulate what text would look like.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2E75B6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17" name="PA_文本框 2"/>
          <p:cNvSpPr txBox="1"/>
          <p:nvPr>
            <p:custDataLst>
              <p:tags r:id="rId2"/>
            </p:custDataLst>
          </p:nvPr>
        </p:nvSpPr>
        <p:spPr>
          <a:xfrm>
            <a:off x="1965093" y="2550960"/>
            <a:ext cx="8261809" cy="10883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CDA23D"/>
                    </a:gs>
                    <a:gs pos="55000">
                      <a:srgbClr val="E1B64A"/>
                    </a:gs>
                    <a:gs pos="100000">
                      <a:srgbClr val="F7E880">
                        <a:lumMod val="99000"/>
                      </a:srgbClr>
                    </a:gs>
                  </a:gsLst>
                  <a:lin ang="2700000" scaled="1"/>
                </a:gradFill>
                <a:effectLst/>
                <a:uLnTx/>
                <a:uFillTx/>
                <a:latin typeface="Arial" panose="020B0604020202020204"/>
                <a:ea typeface="微软雅黑" panose="020B050302020402020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智能交通信号灯中期汇报</a:t>
            </a:r>
            <a:endParaRPr kumimoji="0" lang="zh-CN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2E75B6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011655" y="4608740"/>
            <a:ext cx="2168792" cy="397891"/>
          </a:xfrm>
          <a:prstGeom prst="roundRect">
            <a:avLst>
              <a:gd name="adj" fmla="val 50000"/>
            </a:avLst>
          </a:prstGeom>
          <a:solidFill>
            <a:srgbClr val="2E75B6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E75B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028142" y="4634110"/>
            <a:ext cx="215265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汇报人：</a:t>
            </a:r>
            <a:r>
              <a:rPr lang="zh-CN" altLang="en-US" sz="1600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叶镓瑜</a:t>
            </a:r>
            <a:r>
              <a:rPr lang="en-US" altLang="zh-CN" sz="1600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&amp;</a:t>
            </a:r>
            <a:r>
              <a:rPr lang="zh-CN" altLang="en-US" sz="1600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杨曦</a:t>
            </a:r>
            <a:endParaRPr lang="zh-CN" altLang="en-US" sz="1600" dirty="0" smtClean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硬件体系结构</a:t>
            </a:r>
            <a:endParaRPr lang="zh-CN" altLang="en-US"/>
          </a:p>
        </p:txBody>
      </p:sp>
      <p:pic>
        <p:nvPicPr>
          <p:cNvPr id="27" name="Picture 27" descr="Generate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90140" y="1900555"/>
            <a:ext cx="7410450" cy="42005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系统构架</a:t>
            </a:r>
            <a:endParaRPr lang="zh-CN" altLang="en-US"/>
          </a:p>
        </p:txBody>
      </p:sp>
      <p:pic>
        <p:nvPicPr>
          <p:cNvPr id="4" name="Picture 26" descr="Generate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39085" y="1562735"/>
            <a:ext cx="6499225" cy="47631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模块设计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25445" y="1489710"/>
            <a:ext cx="5977255" cy="486854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9390" y="-4445"/>
            <a:ext cx="10515600" cy="1325563"/>
          </a:xfrm>
        </p:spPr>
        <p:txBody>
          <a:bodyPr/>
          <a:p>
            <a:r>
              <a:rPr lang="zh-CN" altLang="en-US" b="1" noProof="0" dirty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API的设计及实现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255" y="938530"/>
            <a:ext cx="12039600" cy="540575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310" y="265430"/>
            <a:ext cx="10515600" cy="1325563"/>
          </a:xfrm>
        </p:spPr>
        <p:txBody>
          <a:bodyPr/>
          <a:p>
            <a:r>
              <a:rPr lang="en-US" altLang="zh-CN"/>
              <a:t>API</a:t>
            </a:r>
            <a:r>
              <a:rPr lang="zh-CN" altLang="en-US"/>
              <a:t>（例）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30270" y="187325"/>
            <a:ext cx="8237220" cy="63023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825" y="449580"/>
            <a:ext cx="11944350" cy="595820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730" y="535305"/>
            <a:ext cx="11939905" cy="36055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34085" y="4732020"/>
            <a:ext cx="5843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详见</a:t>
            </a:r>
            <a:r>
              <a:rPr lang="zh-CN" altLang="en-US">
                <a:hlinkClick r:id="rId2" tooltip=""/>
              </a:rPr>
              <a:t>http://47.99.164.238:9090/swagger-ui.html#/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 b="1" noProof="0" dirty="0" smtClean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项目进展</a:t>
            </a:r>
            <a:br>
              <a:rPr kumimoji="0" lang="zh-CN" altLang="en-US" b="1" i="0" u="none" strike="noStrike" kern="1200" cap="none" spc="0" normalizeH="0" baseline="0" noProof="0" dirty="0" smtClean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215245" cy="4413885"/>
          </a:xfrm>
        </p:spPr>
        <p:txBody>
          <a:bodyPr>
            <a:normAutofit/>
          </a:bodyPr>
          <a:p>
            <a:r>
              <a:rPr lang="zh-CN" altLang="en-US"/>
              <a:t>前</a:t>
            </a:r>
            <a:r>
              <a:rPr lang="zh-CN" altLang="en-US"/>
              <a:t>端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登录和总览</a:t>
            </a:r>
            <a:r>
              <a:rPr lang="zh-CN" altLang="en-US"/>
              <a:t>页面都已开发完成</a:t>
            </a:r>
            <a:endParaRPr lang="zh-CN" altLang="en-US"/>
          </a:p>
          <a:p>
            <a:pPr lvl="1"/>
            <a:endParaRPr lang="zh-CN" altLang="en-US"/>
          </a:p>
          <a:p>
            <a:r>
              <a:rPr lang="zh-CN" altLang="en-US"/>
              <a:t>后端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部分接口如前</a:t>
            </a:r>
            <a:r>
              <a:rPr lang="en-US" altLang="zh-CN"/>
              <a:t>API</a:t>
            </a:r>
            <a:r>
              <a:rPr lang="zh-CN" altLang="en-US"/>
              <a:t>所示</a:t>
            </a:r>
            <a:endParaRPr lang="zh-CN" altLang="en-US"/>
          </a:p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登录</a:t>
            </a:r>
            <a:endParaRPr lang="zh-CN" altLang="en-US"/>
          </a:p>
        </p:txBody>
      </p:sp>
      <p:pic>
        <p:nvPicPr>
          <p:cNvPr id="5" name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22500" y="365125"/>
            <a:ext cx="9758045" cy="609981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总览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13940" y="416560"/>
            <a:ext cx="9638665" cy="6024880"/>
          </a:xfrm>
          <a:prstGeom prst="rect">
            <a:avLst/>
          </a:prstGeom>
        </p:spPr>
      </p:pic>
      <p:pic>
        <p:nvPicPr>
          <p:cNvPr id="5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8090" y="515620"/>
            <a:ext cx="9464675" cy="59156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/>
          <p:nvPr/>
        </p:nvSpPr>
        <p:spPr>
          <a:xfrm rot="16200000">
            <a:off x="2667000" y="-2667000"/>
            <a:ext cx="6858000" cy="12192000"/>
          </a:xfrm>
          <a:custGeom>
            <a:avLst/>
            <a:gdLst>
              <a:gd name="connsiteX0" fmla="*/ 6239933 w 6858000"/>
              <a:gd name="connsiteY0" fmla="*/ 894663 h 12192000"/>
              <a:gd name="connsiteX1" fmla="*/ 5963337 w 6858000"/>
              <a:gd name="connsiteY1" fmla="*/ 618067 h 12192000"/>
              <a:gd name="connsiteX2" fmla="*/ 3849632 w 6858000"/>
              <a:gd name="connsiteY2" fmla="*/ 618067 h 12192000"/>
              <a:gd name="connsiteX3" fmla="*/ 3429001 w 6858000"/>
              <a:gd name="connsiteY3" fmla="*/ 1159933 h 12192000"/>
              <a:gd name="connsiteX4" fmla="*/ 3008370 w 6858000"/>
              <a:gd name="connsiteY4" fmla="*/ 618067 h 12192000"/>
              <a:gd name="connsiteX5" fmla="*/ 894664 w 6858000"/>
              <a:gd name="connsiteY5" fmla="*/ 618067 h 12192000"/>
              <a:gd name="connsiteX6" fmla="*/ 618068 w 6858000"/>
              <a:gd name="connsiteY6" fmla="*/ 894663 h 12192000"/>
              <a:gd name="connsiteX7" fmla="*/ 618067 w 6858000"/>
              <a:gd name="connsiteY7" fmla="*/ 11297336 h 12192000"/>
              <a:gd name="connsiteX8" fmla="*/ 894663 w 6858000"/>
              <a:gd name="connsiteY8" fmla="*/ 11573932 h 12192000"/>
              <a:gd name="connsiteX9" fmla="*/ 3008372 w 6858000"/>
              <a:gd name="connsiteY9" fmla="*/ 11573933 h 12192000"/>
              <a:gd name="connsiteX10" fmla="*/ 3429002 w 6858000"/>
              <a:gd name="connsiteY10" fmla="*/ 11032068 h 12192000"/>
              <a:gd name="connsiteX11" fmla="*/ 3849632 w 6858000"/>
              <a:gd name="connsiteY11" fmla="*/ 11573933 h 12192000"/>
              <a:gd name="connsiteX12" fmla="*/ 5963337 w 6858000"/>
              <a:gd name="connsiteY12" fmla="*/ 11573933 h 12192000"/>
              <a:gd name="connsiteX13" fmla="*/ 6239933 w 6858000"/>
              <a:gd name="connsiteY13" fmla="*/ 11297337 h 12192000"/>
              <a:gd name="connsiteX14" fmla="*/ 6858000 w 6858000"/>
              <a:gd name="connsiteY14" fmla="*/ 0 h 12192000"/>
              <a:gd name="connsiteX15" fmla="*/ 6858000 w 6858000"/>
              <a:gd name="connsiteY15" fmla="*/ 12192000 h 12192000"/>
              <a:gd name="connsiteX16" fmla="*/ 4329415 w 6858000"/>
              <a:gd name="connsiteY16" fmla="*/ 12192000 h 12192000"/>
              <a:gd name="connsiteX17" fmla="*/ 2528589 w 6858000"/>
              <a:gd name="connsiteY17" fmla="*/ 12192000 h 12192000"/>
              <a:gd name="connsiteX18" fmla="*/ 0 w 6858000"/>
              <a:gd name="connsiteY18" fmla="*/ 12191999 h 12192000"/>
              <a:gd name="connsiteX19" fmla="*/ 1 w 6858000"/>
              <a:gd name="connsiteY19" fmla="*/ 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2000">
                <a:moveTo>
                  <a:pt x="6239933" y="894663"/>
                </a:moveTo>
                <a:cubicBezTo>
                  <a:pt x="6239933" y="741903"/>
                  <a:pt x="6116097" y="618067"/>
                  <a:pt x="5963337" y="618067"/>
                </a:cubicBezTo>
                <a:lnTo>
                  <a:pt x="3849632" y="618067"/>
                </a:lnTo>
                <a:lnTo>
                  <a:pt x="3429001" y="1159933"/>
                </a:lnTo>
                <a:lnTo>
                  <a:pt x="3008370" y="618067"/>
                </a:lnTo>
                <a:lnTo>
                  <a:pt x="894664" y="618067"/>
                </a:lnTo>
                <a:cubicBezTo>
                  <a:pt x="741904" y="618067"/>
                  <a:pt x="618068" y="741903"/>
                  <a:pt x="618068" y="894663"/>
                </a:cubicBezTo>
                <a:lnTo>
                  <a:pt x="618067" y="11297336"/>
                </a:lnTo>
                <a:cubicBezTo>
                  <a:pt x="618067" y="11450096"/>
                  <a:pt x="741903" y="11573932"/>
                  <a:pt x="894663" y="11573932"/>
                </a:cubicBezTo>
                <a:lnTo>
                  <a:pt x="3008372" y="11573933"/>
                </a:lnTo>
                <a:lnTo>
                  <a:pt x="3429002" y="11032068"/>
                </a:lnTo>
                <a:lnTo>
                  <a:pt x="3849632" y="11573933"/>
                </a:lnTo>
                <a:lnTo>
                  <a:pt x="5963337" y="11573933"/>
                </a:lnTo>
                <a:cubicBezTo>
                  <a:pt x="6116097" y="11573933"/>
                  <a:pt x="6239933" y="11450097"/>
                  <a:pt x="6239933" y="11297337"/>
                </a:cubicBezTo>
                <a:close/>
                <a:moveTo>
                  <a:pt x="6858000" y="0"/>
                </a:moveTo>
                <a:lnTo>
                  <a:pt x="6858000" y="12192000"/>
                </a:lnTo>
                <a:lnTo>
                  <a:pt x="4329415" y="12192000"/>
                </a:lnTo>
                <a:lnTo>
                  <a:pt x="2528589" y="12192000"/>
                </a:lnTo>
                <a:lnTo>
                  <a:pt x="0" y="12191999"/>
                </a:lnTo>
                <a:lnTo>
                  <a:pt x="1" y="0"/>
                </a:lnTo>
                <a:close/>
              </a:path>
            </a:pathLst>
          </a:cu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6411143" y="4708252"/>
            <a:ext cx="590686" cy="590686"/>
          </a:xfrm>
          <a:prstGeom prst="ellipse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411143" y="3731467"/>
            <a:ext cx="590686" cy="590686"/>
          </a:xfrm>
          <a:prstGeom prst="ellipse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411143" y="2737938"/>
            <a:ext cx="590686" cy="590686"/>
          </a:xfrm>
          <a:prstGeom prst="ellipse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411143" y="1761153"/>
            <a:ext cx="590686" cy="590686"/>
          </a:xfrm>
          <a:prstGeom prst="ellipse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270115" y="1720850"/>
            <a:ext cx="441960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前端的设计和</a:t>
            </a:r>
            <a:r>
              <a:rPr lang="zh-CN" altLang="en-US" sz="2600" b="1" noProof="0" dirty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技术路线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rgbClr val="2E75B6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70115" y="2703830"/>
            <a:ext cx="395732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后端技术路线及架构</a:t>
            </a:r>
            <a:endParaRPr kumimoji="0" lang="zh-CN" altLang="en-US" sz="2600" b="1" i="0" u="none" strike="noStrike" kern="1200" cap="none" spc="0" normalizeH="0" baseline="0" noProof="0" dirty="0" smtClean="0">
              <a:ln>
                <a:noFill/>
              </a:ln>
              <a:solidFill>
                <a:srgbClr val="2E75B6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268845" y="3686810"/>
            <a:ext cx="423989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API的设计及实现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rgbClr val="2E75B6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7268822" y="4671383"/>
            <a:ext cx="2595566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项目</a:t>
            </a:r>
            <a:r>
              <a:rPr kumimoji="0" lang="zh-CN" alt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进展</a:t>
            </a:r>
            <a:endParaRPr kumimoji="0" lang="zh-CN" altLang="en-US" sz="2600" b="1" i="0" u="none" strike="noStrike" kern="1200" cap="none" spc="0" normalizeH="0" baseline="0" noProof="0" dirty="0" smtClean="0">
              <a:ln>
                <a:noFill/>
              </a:ln>
              <a:solidFill>
                <a:srgbClr val="2E75B6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454150" y="1877527"/>
            <a:ext cx="50467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01</a:t>
            </a:r>
            <a:endParaRPr kumimoji="0" lang="en-US" altLang="zh-CN" sz="1800" b="0" i="0" u="none" strike="noStrike" kern="120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460571" y="2854312"/>
            <a:ext cx="50467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02</a:t>
            </a:r>
            <a:endParaRPr kumimoji="0" lang="en-US" altLang="zh-CN" sz="1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452643" y="3843940"/>
            <a:ext cx="50467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03</a:t>
            </a:r>
            <a:endParaRPr kumimoji="0" lang="en-US" altLang="zh-CN" sz="1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452643" y="4828201"/>
            <a:ext cx="50467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04</a:t>
            </a:r>
            <a:endParaRPr kumimoji="0" lang="en-US" altLang="zh-CN" sz="1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5" name="圆角矩形 4"/>
          <p:cNvSpPr/>
          <p:nvPr/>
        </p:nvSpPr>
        <p:spPr>
          <a:xfrm rot="18918455">
            <a:off x="2185987" y="2209147"/>
            <a:ext cx="2680710" cy="2680708"/>
          </a:xfrm>
          <a:prstGeom prst="roundRect">
            <a:avLst>
              <a:gd name="adj" fmla="val 11098"/>
            </a:avLst>
          </a:prstGeom>
          <a:solidFill>
            <a:srgbClr val="2E75B6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PA_文本框 2"/>
          <p:cNvSpPr txBox="1"/>
          <p:nvPr>
            <p:custDataLst>
              <p:tags r:id="rId1"/>
            </p:custDataLst>
          </p:nvPr>
        </p:nvSpPr>
        <p:spPr>
          <a:xfrm>
            <a:off x="2695733" y="3612715"/>
            <a:ext cx="167763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CDA23D"/>
                    </a:gs>
                    <a:gs pos="55000">
                      <a:srgbClr val="E1B64A"/>
                    </a:gs>
                    <a:gs pos="100000">
                      <a:srgbClr val="F7E880">
                        <a:lumMod val="99000"/>
                      </a:srgbClr>
                    </a:gs>
                  </a:gsLst>
                  <a:lin ang="2700000" scaled="1"/>
                </a:gradFill>
                <a:effectLst/>
                <a:uLnTx/>
                <a:uFillTx/>
                <a:latin typeface="Arial" panose="020B0604020202020204"/>
                <a:ea typeface="微软雅黑" panose="020B050302020402020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CONTENTS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40" name="PA_文本框 2"/>
          <p:cNvSpPr txBox="1"/>
          <p:nvPr>
            <p:custDataLst>
              <p:tags r:id="rId2"/>
            </p:custDataLst>
          </p:nvPr>
        </p:nvSpPr>
        <p:spPr>
          <a:xfrm>
            <a:off x="2817390" y="2777977"/>
            <a:ext cx="1417904" cy="9772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CDA23D"/>
                    </a:gs>
                    <a:gs pos="55000">
                      <a:srgbClr val="E1B64A"/>
                    </a:gs>
                    <a:gs pos="100000">
                      <a:srgbClr val="F7E880">
                        <a:lumMod val="99000"/>
                      </a:srgbClr>
                    </a:gs>
                  </a:gsLst>
                  <a:lin ang="2700000" scaled="1"/>
                </a:gradFill>
                <a:effectLst/>
                <a:uLnTx/>
                <a:uFillTx/>
                <a:latin typeface="Arial" panose="020B0604020202020204"/>
                <a:ea typeface="微软雅黑" panose="020B050302020402020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目录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41" name="圆角矩形 40"/>
          <p:cNvSpPr/>
          <p:nvPr/>
        </p:nvSpPr>
        <p:spPr>
          <a:xfrm rot="18918455">
            <a:off x="4882697" y="2179068"/>
            <a:ext cx="377207" cy="377206"/>
          </a:xfrm>
          <a:prstGeom prst="roundRect">
            <a:avLst>
              <a:gd name="adj" fmla="val 11098"/>
            </a:avLst>
          </a:prstGeom>
          <a:solidFill>
            <a:srgbClr val="2E75B6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圆角矩形 41"/>
          <p:cNvSpPr/>
          <p:nvPr/>
        </p:nvSpPr>
        <p:spPr>
          <a:xfrm rot="18918455">
            <a:off x="1972172" y="4491975"/>
            <a:ext cx="700207" cy="700205"/>
          </a:xfrm>
          <a:prstGeom prst="roundRect">
            <a:avLst>
              <a:gd name="adj" fmla="val 11098"/>
            </a:avLst>
          </a:prstGeom>
          <a:solidFill>
            <a:srgbClr val="2E75B6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/>
          <p:nvPr/>
        </p:nvSpPr>
        <p:spPr>
          <a:xfrm rot="16200000">
            <a:off x="2667000" y="-2667000"/>
            <a:ext cx="6858000" cy="12192000"/>
          </a:xfrm>
          <a:custGeom>
            <a:avLst/>
            <a:gdLst>
              <a:gd name="connsiteX0" fmla="*/ 6239933 w 6858000"/>
              <a:gd name="connsiteY0" fmla="*/ 894663 h 12192000"/>
              <a:gd name="connsiteX1" fmla="*/ 5963337 w 6858000"/>
              <a:gd name="connsiteY1" fmla="*/ 618067 h 12192000"/>
              <a:gd name="connsiteX2" fmla="*/ 3849632 w 6858000"/>
              <a:gd name="connsiteY2" fmla="*/ 618067 h 12192000"/>
              <a:gd name="connsiteX3" fmla="*/ 3429001 w 6858000"/>
              <a:gd name="connsiteY3" fmla="*/ 1159933 h 12192000"/>
              <a:gd name="connsiteX4" fmla="*/ 3008370 w 6858000"/>
              <a:gd name="connsiteY4" fmla="*/ 618067 h 12192000"/>
              <a:gd name="connsiteX5" fmla="*/ 894664 w 6858000"/>
              <a:gd name="connsiteY5" fmla="*/ 618067 h 12192000"/>
              <a:gd name="connsiteX6" fmla="*/ 618068 w 6858000"/>
              <a:gd name="connsiteY6" fmla="*/ 894663 h 12192000"/>
              <a:gd name="connsiteX7" fmla="*/ 618067 w 6858000"/>
              <a:gd name="connsiteY7" fmla="*/ 11297336 h 12192000"/>
              <a:gd name="connsiteX8" fmla="*/ 894663 w 6858000"/>
              <a:gd name="connsiteY8" fmla="*/ 11573932 h 12192000"/>
              <a:gd name="connsiteX9" fmla="*/ 3008372 w 6858000"/>
              <a:gd name="connsiteY9" fmla="*/ 11573933 h 12192000"/>
              <a:gd name="connsiteX10" fmla="*/ 3429002 w 6858000"/>
              <a:gd name="connsiteY10" fmla="*/ 11032068 h 12192000"/>
              <a:gd name="connsiteX11" fmla="*/ 3849632 w 6858000"/>
              <a:gd name="connsiteY11" fmla="*/ 11573933 h 12192000"/>
              <a:gd name="connsiteX12" fmla="*/ 5963337 w 6858000"/>
              <a:gd name="connsiteY12" fmla="*/ 11573933 h 12192000"/>
              <a:gd name="connsiteX13" fmla="*/ 6239933 w 6858000"/>
              <a:gd name="connsiteY13" fmla="*/ 11297337 h 12192000"/>
              <a:gd name="connsiteX14" fmla="*/ 6858000 w 6858000"/>
              <a:gd name="connsiteY14" fmla="*/ 0 h 12192000"/>
              <a:gd name="connsiteX15" fmla="*/ 6858000 w 6858000"/>
              <a:gd name="connsiteY15" fmla="*/ 12192000 h 12192000"/>
              <a:gd name="connsiteX16" fmla="*/ 4329415 w 6858000"/>
              <a:gd name="connsiteY16" fmla="*/ 12192000 h 12192000"/>
              <a:gd name="connsiteX17" fmla="*/ 2528589 w 6858000"/>
              <a:gd name="connsiteY17" fmla="*/ 12192000 h 12192000"/>
              <a:gd name="connsiteX18" fmla="*/ 0 w 6858000"/>
              <a:gd name="connsiteY18" fmla="*/ 12191999 h 12192000"/>
              <a:gd name="connsiteX19" fmla="*/ 1 w 6858000"/>
              <a:gd name="connsiteY19" fmla="*/ 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12192000">
                <a:moveTo>
                  <a:pt x="6239933" y="894663"/>
                </a:moveTo>
                <a:cubicBezTo>
                  <a:pt x="6239933" y="741903"/>
                  <a:pt x="6116097" y="618067"/>
                  <a:pt x="5963337" y="618067"/>
                </a:cubicBezTo>
                <a:lnTo>
                  <a:pt x="3849632" y="618067"/>
                </a:lnTo>
                <a:lnTo>
                  <a:pt x="3429001" y="1159933"/>
                </a:lnTo>
                <a:lnTo>
                  <a:pt x="3008370" y="618067"/>
                </a:lnTo>
                <a:lnTo>
                  <a:pt x="894664" y="618067"/>
                </a:lnTo>
                <a:cubicBezTo>
                  <a:pt x="741904" y="618067"/>
                  <a:pt x="618068" y="741903"/>
                  <a:pt x="618068" y="894663"/>
                </a:cubicBezTo>
                <a:lnTo>
                  <a:pt x="618067" y="11297336"/>
                </a:lnTo>
                <a:cubicBezTo>
                  <a:pt x="618067" y="11450096"/>
                  <a:pt x="741903" y="11573932"/>
                  <a:pt x="894663" y="11573932"/>
                </a:cubicBezTo>
                <a:lnTo>
                  <a:pt x="3008372" y="11573933"/>
                </a:lnTo>
                <a:lnTo>
                  <a:pt x="3429002" y="11032068"/>
                </a:lnTo>
                <a:lnTo>
                  <a:pt x="3849632" y="11573933"/>
                </a:lnTo>
                <a:lnTo>
                  <a:pt x="5963337" y="11573933"/>
                </a:lnTo>
                <a:cubicBezTo>
                  <a:pt x="6116097" y="11573933"/>
                  <a:pt x="6239933" y="11450097"/>
                  <a:pt x="6239933" y="11297337"/>
                </a:cubicBezTo>
                <a:close/>
                <a:moveTo>
                  <a:pt x="6858000" y="0"/>
                </a:moveTo>
                <a:lnTo>
                  <a:pt x="6858000" y="12192000"/>
                </a:lnTo>
                <a:lnTo>
                  <a:pt x="4329415" y="12192000"/>
                </a:lnTo>
                <a:lnTo>
                  <a:pt x="2528589" y="12192000"/>
                </a:lnTo>
                <a:lnTo>
                  <a:pt x="0" y="12191999"/>
                </a:lnTo>
                <a:lnTo>
                  <a:pt x="1" y="0"/>
                </a:lnTo>
                <a:close/>
              </a:path>
            </a:pathLst>
          </a:cu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567425" y="2048887"/>
            <a:ext cx="508550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BUSINESS REPORT TEMPLATE</a:t>
            </a:r>
            <a:endParaRPr kumimoji="0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rgbClr val="2E75B6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308858" y="3662171"/>
            <a:ext cx="757428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A designer can use default text to simulate what text would look like. If it is not real text. A designer can use default text to simulate what text would look like.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2E75B6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17" name="PA_文本框 2"/>
          <p:cNvSpPr txBox="1"/>
          <p:nvPr>
            <p:custDataLst>
              <p:tags r:id="rId2"/>
            </p:custDataLst>
          </p:nvPr>
        </p:nvSpPr>
        <p:spPr>
          <a:xfrm>
            <a:off x="1965093" y="2550960"/>
            <a:ext cx="8261809" cy="108839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CDA23D"/>
                    </a:gs>
                    <a:gs pos="55000">
                      <a:srgbClr val="E1B64A"/>
                    </a:gs>
                    <a:gs pos="100000">
                      <a:srgbClr val="F7E880">
                        <a:lumMod val="99000"/>
                      </a:srgbClr>
                    </a:gs>
                  </a:gsLst>
                  <a:lin ang="2700000" scaled="1"/>
                </a:gradFill>
                <a:effectLst/>
                <a:uLnTx/>
                <a:uFillTx/>
                <a:latin typeface="Arial" panose="020B0604020202020204"/>
                <a:ea typeface="微软雅黑" panose="020B050302020402020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汇报完毕 谢谢观看</a:t>
            </a:r>
            <a:endParaRPr kumimoji="0" lang="zh-CN" altLang="en-US" sz="5400" b="1" i="0" u="none" strike="noStrike" kern="1200" cap="none" spc="0" normalizeH="0" baseline="0" noProof="0" dirty="0" smtClean="0">
              <a:ln>
                <a:noFill/>
              </a:ln>
              <a:solidFill>
                <a:srgbClr val="2E75B6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300557" y="4634110"/>
            <a:ext cx="160782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汇报人：</a:t>
            </a:r>
            <a:r>
              <a:rPr lang="zh-CN" altLang="en-US" sz="1600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稻壳儿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需求说明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01110"/>
          </a:xfrm>
        </p:spPr>
        <p:txBody>
          <a:bodyPr>
            <a:normAutofit/>
          </a:bodyPr>
          <a:p>
            <a:pPr marL="0" indent="0" fontAlgn="auto">
              <a:lnSpc>
                <a:spcPct val="100000"/>
              </a:lnSpc>
              <a:buNone/>
            </a:pPr>
            <a:r>
              <a:rPr lang="en-US" altLang="zh-CN"/>
              <a:t>       </a:t>
            </a:r>
            <a:r>
              <a:rPr lang="zh-CN" altLang="en-US"/>
              <a:t>统计监控道路数据，远距离便能观测操控信号灯配时，自动化操控配时。历史记录进行系统管理，并且进一步积累整个城市的交通网络相关数据，汇总成以年为形式统计数据，形成相应算法在季节（暴风、暴雨、浓雾等）变化中进行预测功能。</a:t>
            </a:r>
            <a:endParaRPr lang="zh-CN" altLang="en-US"/>
          </a:p>
          <a:p>
            <a:pPr marL="0" indent="0" fontAlgn="auto">
              <a:lnSpc>
                <a:spcPct val="100000"/>
              </a:lnSpc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       </a:t>
            </a:r>
            <a:r>
              <a:rPr lang="zh-CN" altLang="en-US"/>
              <a:t>对道路中的违法车辆和特殊车辆进行监控记录，紧急情况下能为特殊车辆开辟绿波带。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 b="1" noProof="0" dirty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前端技术路线</a:t>
            </a:r>
            <a:b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75715"/>
            <a:ext cx="10852785" cy="5226685"/>
          </a:xfrm>
        </p:spPr>
        <p:txBody>
          <a:bodyPr>
            <a:normAutofit fontScale="70000"/>
          </a:bodyPr>
          <a:p>
            <a:pPr marL="0" indent="0">
              <a:buNone/>
            </a:pPr>
            <a:r>
              <a:rPr lang="en-US" altLang="zh-CN"/>
              <a:t>     </a:t>
            </a:r>
            <a:r>
              <a:t>本项目中前端采用了 Vue + Vue-router + Vuex + Axios 以及构建工具Vue-cil 作为系统前端开发的核心框架。</a:t>
            </a:r>
          </a:p>
          <a:p>
            <a:pPr marL="0" indent="0">
              <a:buNone/>
            </a:pPr>
            <a:r>
              <a:t>       Vue.js 是一个 JavaScript MVVM 库， 是一套构建用户界面的渐进式框架。它是以数据驱动和组件化的思想构建的， 采用自底向上增量开发的设计。 相比于Angular.js， Vue.js 提供了更加简洁、 更易于理解的 API， 使得我们能够快速地上手并使用 Vue.js； 同时比起 React + Redux 相对复杂的架构， Vue.js 更加轻量级也更加容易上手， 是初创项目的首选前端框架。Vue 的核心库只关注视图层， 它不仅易于上手， 还便于与第三方库或既有项目整合。 另外， Vue.js 的模块化和组件化开发，能大大增加代码的复用性， 允许我们使用小型、 独立和通常可复用的组件构建大型应用。本 项 目 中 使 用 了 Vue-rou下ter 来 实 现 领 域 实 体 之 间 的 交 互 关 系 。 添 加Vue-router 完成后， 将组件映射到路由然后指定渲染路径。 通过注入路由器，可以在任何组件内通过 this.$router 访问路由器， 也可以通过 this.$route访问当前路由。本项目中使用了 Vuex 进行了集中式存储管理应用的所有组件的状态， Vuex是专门为 Vue.js 设计的状态管理库， 以利用 Vue.js 的细粒度数据响应机制来进行高效的状态更新。 主要是为了组件之间的交流， 同时把组件的耦合性降到最低。 对于前后端实时通讯数据保存以及组件交流提供了有效的管理。本项目中使用了 Axios， 它是基于 Promise 的 HTTP 请求客户端， 可同时在浏览器和 Node.js 中使用。 axois 客户端支持保护安全免受 CSRF/XSRF 攻击,这一特点保障了数据高安全性、 高保密性。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/>
              <a:t>流程概况</a:t>
            </a:r>
            <a:endParaRPr lang="zh-CN" altLang="en-US"/>
          </a:p>
        </p:txBody>
      </p:sp>
      <p:pic>
        <p:nvPicPr>
          <p:cNvPr id="4" name="Picture 2" descr="Generated"/>
          <p:cNvPicPr/>
          <p:nvPr/>
        </p:nvPicPr>
        <p:blipFill>
          <a:blip r:embed="rId1"/>
          <a:stretch>
            <a:fillRect/>
          </a:stretch>
        </p:blipFill>
        <p:spPr>
          <a:xfrm>
            <a:off x="793750" y="1383030"/>
            <a:ext cx="10118090" cy="44424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4955" y="-22225"/>
            <a:ext cx="10515600" cy="1325563"/>
          </a:xfrm>
        </p:spPr>
        <p:txBody>
          <a:bodyPr/>
          <a:p>
            <a:r>
              <a:rPr lang="zh-CN" altLang="en-US"/>
              <a:t>管理人员端流程</a:t>
            </a:r>
            <a:endParaRPr lang="zh-CN" altLang="en-US"/>
          </a:p>
        </p:txBody>
      </p:sp>
      <p:pic>
        <p:nvPicPr>
          <p:cNvPr id="4" name="Picture 3" descr="Generated"/>
          <p:cNvPicPr/>
          <p:nvPr/>
        </p:nvPicPr>
        <p:blipFill>
          <a:blip r:embed="rId1"/>
          <a:stretch>
            <a:fillRect/>
          </a:stretch>
        </p:blipFill>
        <p:spPr>
          <a:xfrm>
            <a:off x="275590" y="972185"/>
            <a:ext cx="11661775" cy="55111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1645" y="14605"/>
            <a:ext cx="10515600" cy="1325563"/>
          </a:xfrm>
        </p:spPr>
        <p:txBody>
          <a:bodyPr/>
          <a:p>
            <a:r>
              <a:rPr lang="zh-CN" altLang="en-US"/>
              <a:t>控制人员端流程</a:t>
            </a:r>
            <a:endParaRPr lang="zh-CN" altLang="en-US"/>
          </a:p>
        </p:txBody>
      </p:sp>
      <p:pic>
        <p:nvPicPr>
          <p:cNvPr id="4" name="Picture 4" descr="Generate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12775" y="888365"/>
            <a:ext cx="11496675" cy="58851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 b="1" noProof="0" dirty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  <a:t>后端技术路线</a:t>
            </a:r>
            <a:br>
              <a:rPr kumimoji="0" lang="zh-CN" altLang="en-US" b="1" i="0" u="none" strike="noStrike" kern="1200" cap="none" spc="0" normalizeH="0" baseline="0" noProof="0" dirty="0" smtClean="0">
                <a:ln>
                  <a:noFill/>
                </a:ln>
                <a:solidFill>
                  <a:srgbClr val="2E75B6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lt"/>
              </a:rPr>
            </a:br>
            <a:endParaRPr lang="zh-CN" altLang="en-US"/>
          </a:p>
        </p:txBody>
      </p:sp>
      <p:sp>
        <p:nvSpPr>
          <p:cNvPr id="6" name="内容占位符 5"/>
          <p:cNvSpPr/>
          <p:nvPr>
            <p:ph idx="1"/>
          </p:nvPr>
        </p:nvSpPr>
        <p:spPr>
          <a:xfrm>
            <a:off x="588645" y="1162685"/>
            <a:ext cx="11152505" cy="5502275"/>
          </a:xfrm>
        </p:spPr>
        <p:txBody>
          <a:bodyPr>
            <a:normAutofit fontScale="70000"/>
          </a:bodyPr>
          <a:p>
            <a:r>
              <a:rPr lang="zh-CN" altLang="en-US"/>
              <a:t>本项目中后端采用了Springboot + Mysql + Mybatis-plus作为系统后端开发的核心框架。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r>
              <a:rPr lang="zh-CN" altLang="en-US"/>
              <a:t>SpringBoot是一个开发基于Spring框架的应用的快速开发框架， 相对于普通的Spring应用，使用SpringBoot构建的Spring应用可以直接打包为一个独立可执行的jar或war包，使用java -jar命令即可运行，不需要管理依赖的第三方库，也不需要依赖外部容器来启动应用。 且SpringBoot内置了web容器， 不需要依赖外部的Web容器部署 。 SpringBoot启动应用时，会推断应用类型，并检测引入的Spring模块或第三方库，当条件满足时自动加载Spring模块或第三方库的组件到容器中，以提供给应用使用。  SpringBoot提供了应用部署产品环境运行所必须的日志、指标、健康检查、外部化配置等特性，为部署后的运维提供工具支持，支撑应用尽可能快的部署到产品环境。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Mysql是一个 MySQL是一个多用户、多线程的关系型数据库， 对于商业和个人用户是免费的，且跨平台，易部署。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Mybatis-plus是持久层框架Mybatis的一个插件，在Mybatis的基础上做了增强，用于快速开发数据库接口。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数据库设计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597400" y="262255"/>
            <a:ext cx="5988050" cy="617156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PA" val="v4.1.3"/>
</p:tagLst>
</file>

<file path=ppt/tags/tag2.xml><?xml version="1.0" encoding="utf-8"?>
<p:tagLst xmlns:p="http://schemas.openxmlformats.org/presentationml/2006/main">
  <p:tag name="PA" val="v4.1.3"/>
</p:tagLst>
</file>

<file path=ppt/tags/tag3.xml><?xml version="1.0" encoding="utf-8"?>
<p:tagLst xmlns:p="http://schemas.openxmlformats.org/presentationml/2006/main">
  <p:tag name="PA" val="v4.1.3"/>
</p:tagLst>
</file>

<file path=ppt/tags/tag4.xml><?xml version="1.0" encoding="utf-8"?>
<p:tagLst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s5h2gcz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2116</Words>
  <Application>WPS 演示</Application>
  <PresentationFormat>宽屏</PresentationFormat>
  <Paragraphs>92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Arial</vt:lpstr>
      <vt:lpstr>宋体</vt:lpstr>
      <vt:lpstr>Wingdings</vt:lpstr>
      <vt:lpstr>思源黑体 Regular</vt:lpstr>
      <vt:lpstr>Arial</vt:lpstr>
      <vt:lpstr>微软雅黑</vt:lpstr>
      <vt:lpstr>Calibri</vt:lpstr>
      <vt:lpstr>Calibri</vt:lpstr>
      <vt:lpstr>Arial Unicode MS</vt:lpstr>
      <vt:lpstr>Times New Roman</vt:lpstr>
      <vt:lpstr>Office 主题​​</vt:lpstr>
      <vt:lpstr>PowerPoint 演示文稿</vt:lpstr>
      <vt:lpstr>PowerPoint 演示文稿</vt:lpstr>
      <vt:lpstr>需求说明</vt:lpstr>
      <vt:lpstr>前端技术路线 </vt:lpstr>
      <vt:lpstr>PowerPoint 演示文稿</vt:lpstr>
      <vt:lpstr>PowerPoint 演示文稿</vt:lpstr>
      <vt:lpstr>PowerPoint 演示文稿</vt:lpstr>
      <vt:lpstr>后端技术路线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API（例）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BMI</dc:creator>
  <cp:lastModifiedBy>Be The Light</cp:lastModifiedBy>
  <cp:revision>50</cp:revision>
  <dcterms:created xsi:type="dcterms:W3CDTF">2020-08-03T11:42:00Z</dcterms:created>
  <dcterms:modified xsi:type="dcterms:W3CDTF">2022-04-14T15:28:56Z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  <property fmtid="{D5CDD505-2E9C-101B-9397-08002B2CF9AE}" pid="3" name="ICV">
    <vt:lpwstr>F026669E36D641D5B3098B900F21B322</vt:lpwstr>
  </property>
</Properties>
</file>

<file path=docProps/thumbnail.jpeg>
</file>